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4" r:id="rId8"/>
    <p:sldId id="274" r:id="rId9"/>
    <p:sldId id="267" r:id="rId10"/>
    <p:sldId id="268" r:id="rId11"/>
    <p:sldId id="269" r:id="rId12"/>
  </p:sldIdLst>
  <p:sldSz cx="6858000" cy="9144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16" autoAdjust="0"/>
  </p:normalViewPr>
  <p:slideViewPr>
    <p:cSldViewPr>
      <p:cViewPr varScale="1">
        <p:scale>
          <a:sx n="60" d="100"/>
          <a:sy n="60" d="100"/>
        </p:scale>
        <p:origin x="2558" y="48"/>
      </p:cViewPr>
      <p:guideLst>
        <p:guide orient="horz" pos="2880"/>
        <p:guide pos="2160"/>
      </p:guideLst>
    </p:cSldViewPr>
  </p:slideViewPr>
  <p:outlineViewPr>
    <p:cViewPr>
      <p:scale>
        <a:sx n="33" d="100"/>
        <a:sy n="33" d="100"/>
      </p:scale>
      <p:origin x="0" y="-3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514350" y="2840569"/>
            <a:ext cx="5829300" cy="1960033"/>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4972050" y="366186"/>
            <a:ext cx="1543050" cy="7802033"/>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42900" y="366186"/>
            <a:ext cx="4514850" cy="780203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41735" y="5875867"/>
            <a:ext cx="5829300" cy="1816100"/>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42901" y="364067"/>
            <a:ext cx="2256235" cy="154940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344216" y="6400801"/>
            <a:ext cx="4114800" cy="755651"/>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8468DA3-3FEE-4531-B388-5AC9ED84AA94}" type="datetimeFigureOut">
              <a:rPr lang="cs-CZ" smtClean="0"/>
              <a:pPr/>
              <a:t>04.03.2021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20E82BA-395F-4B70-92A9-FC9D14E9610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20000"/>
                <a:lumOff val="80000"/>
                <a:alpha val="91000"/>
              </a:schemeClr>
            </a:gs>
            <a:gs pos="98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8468DA3-3FEE-4531-B388-5AC9ED84AA94}" type="datetimeFigureOut">
              <a:rPr lang="cs-CZ" smtClean="0"/>
              <a:pPr/>
              <a:t>04.03.2021</a:t>
            </a:fld>
            <a:endParaRPr lang="cs-CZ"/>
          </a:p>
        </p:txBody>
      </p:sp>
      <p:sp>
        <p:nvSpPr>
          <p:cNvPr id="5" name="Zástupný symbol pro zápatí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20E82BA-395F-4B70-92A9-FC9D14E9610F}"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92696" y="827584"/>
            <a:ext cx="5829300" cy="1960033"/>
          </a:xfrm>
        </p:spPr>
        <p:txBody>
          <a:bodyPr/>
          <a:lstStyle/>
          <a:p>
            <a:r>
              <a:rPr lang="cs-CZ" b="1" dirty="0" smtClean="0"/>
              <a:t>Výroční zpráva 2018</a:t>
            </a:r>
            <a:endParaRPr lang="cs-CZ" b="1" dirty="0"/>
          </a:p>
        </p:txBody>
      </p:sp>
      <p:sp>
        <p:nvSpPr>
          <p:cNvPr id="3" name="Podnadpis 2"/>
          <p:cNvSpPr>
            <a:spLocks noGrp="1"/>
          </p:cNvSpPr>
          <p:nvPr>
            <p:ph type="subTitle" idx="1"/>
          </p:nvPr>
        </p:nvSpPr>
        <p:spPr>
          <a:xfrm>
            <a:off x="476672" y="8100392"/>
            <a:ext cx="4800600" cy="830560"/>
          </a:xfrm>
        </p:spPr>
        <p:txBody>
          <a:bodyPr>
            <a:normAutofit fontScale="62500" lnSpcReduction="20000"/>
          </a:bodyPr>
          <a:lstStyle/>
          <a:p>
            <a:pPr algn="l"/>
            <a:r>
              <a:rPr lang="cs-CZ" dirty="0" smtClean="0">
                <a:solidFill>
                  <a:schemeClr val="bg1"/>
                </a:solidFill>
                <a:latin typeface="Times New Roman" pitchFamily="18" charset="0"/>
                <a:cs typeface="Times New Roman" pitchFamily="18" charset="0"/>
              </a:rPr>
              <a:t>Evropský zemědělský fond rozvoj venkova:</a:t>
            </a:r>
          </a:p>
          <a:p>
            <a:pPr algn="l"/>
            <a:r>
              <a:rPr lang="cs-CZ" dirty="0" smtClean="0">
                <a:solidFill>
                  <a:schemeClr val="bg1"/>
                </a:solidFill>
                <a:latin typeface="Times New Roman" pitchFamily="18" charset="0"/>
                <a:cs typeface="Times New Roman" pitchFamily="18" charset="0"/>
              </a:rPr>
              <a:t>Evropa investuje do venkovských oblastí</a:t>
            </a:r>
            <a:endParaRPr lang="cs-CZ" dirty="0">
              <a:solidFill>
                <a:schemeClr val="bg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476672" y="251520"/>
            <a:ext cx="1094399" cy="1080000"/>
          </a:xfrm>
          <a:prstGeom prst="rect">
            <a:avLst/>
          </a:prstGeom>
          <a:solidFill>
            <a:srgbClr val="FFFFFF"/>
          </a:solid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509120" y="251520"/>
            <a:ext cx="2186008" cy="820800"/>
          </a:xfrm>
          <a:prstGeom prst="rect">
            <a:avLst/>
          </a:prstGeom>
          <a:solidFill>
            <a:srgbClr val="FFFFFF"/>
          </a:solidFill>
          <a:ln w="9525">
            <a:noFill/>
            <a:miter lim="800000"/>
            <a:headEnd/>
            <a:tailEnd/>
          </a:ln>
        </p:spPr>
      </p:pic>
      <p:pic>
        <p:nvPicPr>
          <p:cNvPr id="1029" name="Picture 5" descr="C:\Users\Michal\Desktop\MAS MIKULOVSKO\EU.jpg"/>
          <p:cNvPicPr>
            <a:picLocks noChangeAspect="1" noChangeArrowheads="1"/>
          </p:cNvPicPr>
          <p:nvPr/>
        </p:nvPicPr>
        <p:blipFill>
          <a:blip r:embed="rId4" cstate="print"/>
          <a:srcRect/>
          <a:stretch>
            <a:fillRect/>
          </a:stretch>
        </p:blipFill>
        <p:spPr bwMode="auto">
          <a:xfrm>
            <a:off x="548680" y="6156176"/>
            <a:ext cx="2466975" cy="1847850"/>
          </a:xfrm>
          <a:prstGeom prst="rect">
            <a:avLst/>
          </a:prstGeom>
          <a:noFill/>
        </p:spPr>
      </p:pic>
      <p:pic>
        <p:nvPicPr>
          <p:cNvPr id="1026" name="Picture 2"/>
          <p:cNvPicPr>
            <a:picLocks noChangeAspect="1" noChangeArrowheads="1"/>
          </p:cNvPicPr>
          <p:nvPr/>
        </p:nvPicPr>
        <p:blipFill>
          <a:blip r:embed="rId5" cstate="print"/>
          <a:srcRect l="1250" t="3502" r="1250" b="3502"/>
          <a:stretch>
            <a:fillRect/>
          </a:stretch>
        </p:blipFill>
        <p:spPr bwMode="auto">
          <a:xfrm>
            <a:off x="1916832" y="251520"/>
            <a:ext cx="2298700" cy="822325"/>
          </a:xfrm>
          <a:prstGeom prst="rect">
            <a:avLst/>
          </a:prstGeom>
          <a:solidFill>
            <a:srgbClr val="FFFFFF"/>
          </a:solidFill>
          <a:ln w="9525">
            <a:noFill/>
            <a:miter lim="800000"/>
            <a:headEnd/>
            <a:tailEnd/>
          </a:ln>
        </p:spPr>
      </p:pic>
      <p:sp>
        <p:nvSpPr>
          <p:cNvPr id="11" name="Podnadpis 2"/>
          <p:cNvSpPr txBox="1">
            <a:spLocks/>
          </p:cNvSpPr>
          <p:nvPr/>
        </p:nvSpPr>
        <p:spPr>
          <a:xfrm>
            <a:off x="1052736" y="7380312"/>
            <a:ext cx="4800600" cy="83056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rozvoj je náš cíl…</a:t>
            </a:r>
          </a:p>
        </p:txBody>
      </p:sp>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760" y="2427577"/>
            <a:ext cx="4968552" cy="33685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2900" y="2133602"/>
            <a:ext cx="6172200" cy="6758878"/>
          </a:xfrm>
        </p:spPr>
        <p:txBody>
          <a:bodyPr>
            <a:normAutofit/>
          </a:bodyPr>
          <a:lstStyle/>
          <a:p>
            <a:pPr marL="0" indent="0">
              <a:buNone/>
            </a:pPr>
            <a:endParaRPr lang="cs-CZ" sz="1200" dirty="0" smtClean="0">
              <a:solidFill>
                <a:srgbClr val="FF0000"/>
              </a:solidFill>
            </a:endParaRPr>
          </a:p>
          <a:p>
            <a:r>
              <a:rPr lang="cs-CZ" sz="1200" dirty="0" smtClean="0">
                <a:solidFill>
                  <a:srgbClr val="FF0000"/>
                </a:solidFill>
              </a:rPr>
              <a:t>spolupráce se spolky a dalšími organizacemi</a:t>
            </a:r>
          </a:p>
          <a:p>
            <a:r>
              <a:rPr lang="cs-CZ" sz="1200" dirty="0" smtClean="0">
                <a:solidFill>
                  <a:srgbClr val="FF0000"/>
                </a:solidFill>
              </a:rPr>
              <a:t>komunitní projednávání </a:t>
            </a:r>
          </a:p>
          <a:p>
            <a:r>
              <a:rPr lang="cs-CZ" sz="1200" dirty="0" smtClean="0">
                <a:solidFill>
                  <a:srgbClr val="FF0000"/>
                </a:solidFill>
              </a:rPr>
              <a:t>aktualizace webu MAS </a:t>
            </a:r>
          </a:p>
          <a:p>
            <a:r>
              <a:rPr lang="cs-CZ" sz="1200" dirty="0" smtClean="0">
                <a:solidFill>
                  <a:srgbClr val="FF0000"/>
                </a:solidFill>
              </a:rPr>
              <a:t>administrace projektů</a:t>
            </a:r>
          </a:p>
          <a:p>
            <a:r>
              <a:rPr lang="cs-CZ" sz="1200" dirty="0">
                <a:solidFill>
                  <a:srgbClr val="FF0000"/>
                </a:solidFill>
              </a:rPr>
              <a:t>k</a:t>
            </a:r>
            <a:r>
              <a:rPr lang="cs-CZ" sz="1200" dirty="0" smtClean="0">
                <a:solidFill>
                  <a:srgbClr val="FF0000"/>
                </a:solidFill>
              </a:rPr>
              <a:t>onsolidace finanční situace v MAS  </a:t>
            </a:r>
          </a:p>
          <a:p>
            <a:r>
              <a:rPr lang="cs-CZ" sz="1200" dirty="0" smtClean="0">
                <a:solidFill>
                  <a:srgbClr val="FF0000"/>
                </a:solidFill>
              </a:rPr>
              <a:t>administrace dokladů kanceláře MAS</a:t>
            </a:r>
          </a:p>
          <a:p>
            <a:r>
              <a:rPr lang="cs-CZ" sz="1200" dirty="0" smtClean="0">
                <a:solidFill>
                  <a:srgbClr val="FF0000"/>
                </a:solidFill>
              </a:rPr>
              <a:t>spolupráce s neziskovými organizacemi</a:t>
            </a:r>
          </a:p>
          <a:p>
            <a:r>
              <a:rPr lang="cs-CZ" sz="1200" dirty="0" smtClean="0">
                <a:solidFill>
                  <a:srgbClr val="FF0000"/>
                </a:solidFill>
              </a:rPr>
              <a:t>poradenství a konzultace členům, žadatelům, případně zájemcům o poskytnutí dotace</a:t>
            </a:r>
          </a:p>
          <a:p>
            <a:r>
              <a:rPr lang="cs-CZ" sz="1200" dirty="0">
                <a:solidFill>
                  <a:srgbClr val="FF0000"/>
                </a:solidFill>
              </a:rPr>
              <a:t>r</a:t>
            </a:r>
            <a:r>
              <a:rPr lang="cs-CZ" sz="1200" dirty="0" smtClean="0">
                <a:solidFill>
                  <a:srgbClr val="FF0000"/>
                </a:solidFill>
              </a:rPr>
              <a:t>ealizaci SCLLD</a:t>
            </a:r>
          </a:p>
          <a:p>
            <a:r>
              <a:rPr lang="cs-CZ" sz="1200" dirty="0" smtClean="0">
                <a:solidFill>
                  <a:srgbClr val="FF0000"/>
                </a:solidFill>
              </a:rPr>
              <a:t>vydání monitorovacích zpráv </a:t>
            </a:r>
          </a:p>
          <a:p>
            <a:r>
              <a:rPr lang="cs-CZ" sz="1200" dirty="0" smtClean="0">
                <a:solidFill>
                  <a:srgbClr val="FF0000"/>
                </a:solidFill>
              </a:rPr>
              <a:t>zpracování výroční zprávy MAS</a:t>
            </a:r>
          </a:p>
          <a:p>
            <a:r>
              <a:rPr lang="cs-CZ" sz="1200" dirty="0" smtClean="0">
                <a:solidFill>
                  <a:srgbClr val="FF0000"/>
                </a:solidFill>
              </a:rPr>
              <a:t>propagace MAS v obcích a další propagační akce</a:t>
            </a:r>
          </a:p>
          <a:p>
            <a:r>
              <a:rPr lang="cs-CZ" sz="1200" dirty="0" smtClean="0">
                <a:solidFill>
                  <a:srgbClr val="FF0000"/>
                </a:solidFill>
              </a:rPr>
              <a:t>účast na jednání NS MAS ČR, KS MAS ČR – Valná Hromada, účast na školení</a:t>
            </a:r>
          </a:p>
          <a:p>
            <a:endParaRPr lang="cs-CZ" sz="1200" dirty="0" smtClean="0"/>
          </a:p>
          <a:p>
            <a:pPr>
              <a:buNone/>
            </a:pPr>
            <a:endParaRPr lang="cs-CZ" sz="1200" dirty="0" smtClean="0"/>
          </a:p>
          <a:p>
            <a:pPr>
              <a:buNone/>
            </a:pPr>
            <a:endParaRPr lang="cs-CZ" sz="1200" dirty="0"/>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5" name="Nadpis 1"/>
          <p:cNvSpPr txBox="1">
            <a:spLocks/>
          </p:cNvSpPr>
          <p:nvPr/>
        </p:nvSpPr>
        <p:spPr>
          <a:xfrm>
            <a:off x="404664" y="827584"/>
            <a:ext cx="61722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4400" dirty="0" smtClean="0">
                <a:latin typeface="+mj-lt"/>
                <a:ea typeface="+mj-ea"/>
                <a:cs typeface="+mj-cs"/>
              </a:rPr>
              <a:t>7. Plán aktivit pro r.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just">
              <a:buNone/>
            </a:pPr>
            <a:endParaRPr lang="cs-CZ" sz="1400" dirty="0" smtClean="0"/>
          </a:p>
          <a:p>
            <a:pPr marL="0" indent="0" algn="ctr">
              <a:buNone/>
            </a:pPr>
            <a:r>
              <a:rPr lang="cs-CZ" sz="1400" b="1" dirty="0" smtClean="0"/>
              <a:t>Evropský zemědělský fond pro rozvoj venkova: </a:t>
            </a:r>
          </a:p>
          <a:p>
            <a:pPr marL="0" indent="0" algn="ctr">
              <a:buNone/>
            </a:pPr>
            <a:r>
              <a:rPr lang="cs-CZ" sz="1400" b="1" dirty="0" smtClean="0"/>
              <a:t>Evropa investuje do venkovských oblastí</a:t>
            </a:r>
          </a:p>
          <a:p>
            <a:pPr marL="0" indent="0" algn="just">
              <a:buNone/>
            </a:pPr>
            <a:endParaRPr lang="cs-CZ" sz="1400" dirty="0" smtClean="0"/>
          </a:p>
          <a:p>
            <a:pPr marL="0" indent="0" algn="just">
              <a:buNone/>
            </a:pPr>
            <a:endParaRPr lang="cs-CZ" sz="1400" dirty="0"/>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5" name="Nadpis 1"/>
          <p:cNvSpPr txBox="1">
            <a:spLocks/>
          </p:cNvSpPr>
          <p:nvPr/>
        </p:nvSpPr>
        <p:spPr>
          <a:xfrm>
            <a:off x="404664" y="827584"/>
            <a:ext cx="61722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4400" dirty="0" smtClean="0">
                <a:latin typeface="+mj-lt"/>
                <a:ea typeface="+mj-ea"/>
                <a:cs typeface="+mj-cs"/>
              </a:rPr>
              <a:t>8. Poděkování</a:t>
            </a:r>
          </a:p>
        </p:txBody>
      </p:sp>
      <p:pic>
        <p:nvPicPr>
          <p:cNvPr id="7" name="Picture 3"/>
          <p:cNvPicPr>
            <a:picLocks noChangeAspect="1" noChangeArrowheads="1"/>
          </p:cNvPicPr>
          <p:nvPr/>
        </p:nvPicPr>
        <p:blipFill>
          <a:blip r:embed="rId3" cstate="print"/>
          <a:srcRect/>
          <a:stretch>
            <a:fillRect/>
          </a:stretch>
        </p:blipFill>
        <p:spPr bwMode="auto">
          <a:xfrm>
            <a:off x="639544" y="6444208"/>
            <a:ext cx="1094399" cy="1080000"/>
          </a:xfrm>
          <a:prstGeom prst="rect">
            <a:avLst/>
          </a:prstGeom>
          <a:solidFill>
            <a:srgbClr val="FFFFFF"/>
          </a:solid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509120" y="6444208"/>
            <a:ext cx="2186008" cy="820800"/>
          </a:xfrm>
          <a:prstGeom prst="rect">
            <a:avLst/>
          </a:prstGeom>
          <a:solidFill>
            <a:srgbClr val="FFFFFF"/>
          </a:solidFill>
          <a:ln w="9525">
            <a:noFill/>
            <a:miter lim="800000"/>
            <a:headEnd/>
            <a:tailEnd/>
          </a:ln>
        </p:spPr>
      </p:pic>
      <p:pic>
        <p:nvPicPr>
          <p:cNvPr id="11" name="Obrázek 10" descr="images (2).jpg"/>
          <p:cNvPicPr>
            <a:picLocks noChangeAspect="1"/>
          </p:cNvPicPr>
          <p:nvPr/>
        </p:nvPicPr>
        <p:blipFill>
          <a:blip r:embed="rId5" cstate="print"/>
          <a:stretch>
            <a:fillRect/>
          </a:stretch>
        </p:blipFill>
        <p:spPr>
          <a:xfrm>
            <a:off x="2276872" y="6444208"/>
            <a:ext cx="1636364" cy="1080000"/>
          </a:xfrm>
          <a:prstGeom prst="rect">
            <a:avLst/>
          </a:prstGeom>
        </p:spPr>
      </p:pic>
      <p:pic>
        <p:nvPicPr>
          <p:cNvPr id="12" name="Obrázek 11" descr="images (3).jpg"/>
          <p:cNvPicPr>
            <a:picLocks noChangeAspect="1"/>
          </p:cNvPicPr>
          <p:nvPr/>
        </p:nvPicPr>
        <p:blipFill>
          <a:blip r:embed="rId6" cstate="print"/>
          <a:stretch>
            <a:fillRect/>
          </a:stretch>
        </p:blipFill>
        <p:spPr>
          <a:xfrm>
            <a:off x="2132856" y="4932040"/>
            <a:ext cx="2047362" cy="1080000"/>
          </a:xfrm>
          <a:prstGeom prst="rect">
            <a:avLst/>
          </a:prstGeom>
        </p:spPr>
      </p:pic>
      <p:sp>
        <p:nvSpPr>
          <p:cNvPr id="10" name="Obdélník 9"/>
          <p:cNvSpPr/>
          <p:nvPr/>
        </p:nvSpPr>
        <p:spPr>
          <a:xfrm>
            <a:off x="404664" y="1979712"/>
            <a:ext cx="6048672" cy="1446550"/>
          </a:xfrm>
          <a:prstGeom prst="rect">
            <a:avLst/>
          </a:prstGeom>
          <a:solidFill>
            <a:schemeClr val="tx1"/>
          </a:solidFill>
          <a:ln>
            <a:solidFill>
              <a:schemeClr val="tx1"/>
            </a:solidFill>
          </a:ln>
          <a:effectLst>
            <a:outerShdw blurRad="50800" dist="38100" dir="18900000" algn="bl" rotWithShape="0">
              <a:prstClr val="black">
                <a:alpha val="40000"/>
              </a:prstClr>
            </a:outerShdw>
          </a:effectLst>
        </p:spPr>
        <p:txBody>
          <a:bodyPr wrap="square">
            <a:spAutoFit/>
          </a:bodyPr>
          <a:lstStyle/>
          <a:p>
            <a:pPr algn="just"/>
            <a:r>
              <a:rPr lang="cs-CZ" sz="1400" dirty="0" smtClean="0">
                <a:solidFill>
                  <a:schemeClr val="bg1"/>
                </a:solidFill>
              </a:rPr>
              <a:t>Místní akční skupina Mikulovsko o.p.s. děkuje všem členům, partnerům a partnerským institucím, žadatelům, dárcům a v neposlední řade aktivním občanům za podporu.</a:t>
            </a:r>
          </a:p>
          <a:p>
            <a:pPr algn="just"/>
            <a:endParaRPr lang="cs-CZ" sz="1400" dirty="0" smtClean="0">
              <a:solidFill>
                <a:schemeClr val="bg1"/>
              </a:solidFill>
            </a:endParaRPr>
          </a:p>
          <a:p>
            <a:pPr algn="just"/>
            <a:endParaRPr lang="cs-CZ" sz="1400" dirty="0" smtClean="0">
              <a:solidFill>
                <a:schemeClr val="bg1"/>
              </a:solidFill>
            </a:endParaRPr>
          </a:p>
          <a:p>
            <a:pPr algn="just"/>
            <a:endParaRPr lang="cs-CZ" dirty="0"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2656" y="827584"/>
            <a:ext cx="6172200" cy="1524000"/>
          </a:xfrm>
        </p:spPr>
        <p:txBody>
          <a:bodyPr/>
          <a:lstStyle/>
          <a:p>
            <a:pPr algn="l"/>
            <a:r>
              <a:rPr lang="cs-CZ" b="1" dirty="0" smtClean="0"/>
              <a:t>Obsah</a:t>
            </a:r>
            <a:endParaRPr lang="cs-CZ" b="1" dirty="0"/>
          </a:p>
        </p:txBody>
      </p:sp>
      <p:pic>
        <p:nvPicPr>
          <p:cNvPr id="5"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6" name="Zástupný symbol pro obsah 2"/>
          <p:cNvSpPr txBox="1">
            <a:spLocks/>
          </p:cNvSpPr>
          <p:nvPr/>
        </p:nvSpPr>
        <p:spPr>
          <a:xfrm>
            <a:off x="495300" y="2286002"/>
            <a:ext cx="6172200" cy="603461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1. MAS Mikulovsko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2. Region MAS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3. Členská základna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4. Organizační struktura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5. Činnost			</a:t>
            </a:r>
            <a:r>
              <a:rPr lang="cs-CZ" sz="1400" dirty="0" smtClean="0"/>
              <a:t>	</a:t>
            </a:r>
            <a:endParaRPr lang="cs-CZ" sz="1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6. Hospodaření					</a:t>
            </a:r>
          </a:p>
          <a:p>
            <a:pPr marL="342900" indent="-342900">
              <a:spcBef>
                <a:spcPct val="20000"/>
              </a:spcBef>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7. </a:t>
            </a:r>
            <a:r>
              <a:rPr lang="cs-CZ" sz="2000" dirty="0" smtClean="0"/>
              <a:t>Plán aktivit pro r. 2019</a:t>
            </a:r>
            <a:endParaRPr lang="cs-CZ" sz="2000" dirty="0"/>
          </a:p>
          <a:p>
            <a:pPr marL="342900" indent="-342900">
              <a:spcBef>
                <a:spcPct val="20000"/>
              </a:spcBef>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8. Poděkování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2656" y="827584"/>
            <a:ext cx="6172200" cy="1524000"/>
          </a:xfrm>
        </p:spPr>
        <p:txBody>
          <a:bodyPr/>
          <a:lstStyle/>
          <a:p>
            <a:pPr algn="l"/>
            <a:r>
              <a:rPr lang="cs-CZ" b="1" dirty="0" smtClean="0"/>
              <a:t>1</a:t>
            </a:r>
            <a:r>
              <a:rPr lang="cs-CZ" dirty="0" smtClean="0"/>
              <a:t>. </a:t>
            </a:r>
            <a:r>
              <a:rPr lang="cs-CZ" b="1" dirty="0" smtClean="0"/>
              <a:t>MAS Mikulovsko</a:t>
            </a:r>
            <a:endParaRPr lang="cs-CZ" b="1" dirty="0"/>
          </a:p>
        </p:txBody>
      </p:sp>
      <p:sp>
        <p:nvSpPr>
          <p:cNvPr id="3" name="Zástupný symbol pro obsah 2"/>
          <p:cNvSpPr>
            <a:spLocks noGrp="1"/>
          </p:cNvSpPr>
          <p:nvPr>
            <p:ph idx="1"/>
          </p:nvPr>
        </p:nvSpPr>
        <p:spPr/>
        <p:txBody>
          <a:bodyPr>
            <a:noAutofit/>
          </a:bodyPr>
          <a:lstStyle/>
          <a:p>
            <a:pPr>
              <a:buNone/>
            </a:pPr>
            <a:r>
              <a:rPr lang="cs-CZ" sz="1600" b="1" dirty="0" smtClean="0">
                <a:solidFill>
                  <a:schemeClr val="bg1"/>
                </a:solidFill>
              </a:rPr>
              <a:t>MAS Mikulovsko o.p.s.</a:t>
            </a:r>
            <a:r>
              <a:rPr lang="cs-CZ" sz="1600" dirty="0" smtClean="0">
                <a:solidFill>
                  <a:schemeClr val="bg1"/>
                </a:solidFill>
              </a:rPr>
              <a:t> </a:t>
            </a:r>
          </a:p>
          <a:p>
            <a:pPr marL="0" indent="0" algn="just">
              <a:buNone/>
            </a:pPr>
            <a:r>
              <a:rPr lang="cs-CZ" sz="1200" dirty="0" smtClean="0"/>
              <a:t>Obecně prospěšná společnost MAS Mikulovsko</a:t>
            </a:r>
            <a:r>
              <a:rPr lang="cs-CZ" sz="1200" dirty="0"/>
              <a:t> </a:t>
            </a:r>
            <a:r>
              <a:rPr lang="cs-CZ" sz="1200" dirty="0" smtClean="0"/>
              <a:t>o.p.s. byla založena na základě zákona                  č. 248/95 Sb., o obecně prospěšných společnostech, a zapsána do rejstříku obecně prospěšných společností podle českého práva.</a:t>
            </a:r>
          </a:p>
          <a:p>
            <a:pPr marL="0" indent="0" algn="just">
              <a:buNone/>
            </a:pPr>
            <a:endParaRPr lang="cs-CZ" sz="1200" dirty="0" smtClean="0"/>
          </a:p>
          <a:p>
            <a:pPr marL="0" indent="0" algn="just">
              <a:buNone/>
            </a:pPr>
            <a:r>
              <a:rPr lang="cs-CZ" sz="1600" b="1" dirty="0" smtClean="0">
                <a:solidFill>
                  <a:schemeClr val="bg1"/>
                </a:solidFill>
              </a:rPr>
              <a:t>Poslání</a:t>
            </a:r>
            <a:r>
              <a:rPr lang="cs-CZ" sz="1600" dirty="0" smtClean="0">
                <a:solidFill>
                  <a:schemeClr val="bg1"/>
                </a:solidFill>
              </a:rPr>
              <a:t> </a:t>
            </a:r>
          </a:p>
          <a:p>
            <a:pPr marL="0" indent="0" algn="just">
              <a:buNone/>
            </a:pPr>
            <a:r>
              <a:rPr lang="cs-CZ" sz="1200" dirty="0" smtClean="0"/>
              <a:t>Místní akční skupina Mikulovsko sdružuje partnery veřejné, soukromé a neziskové sféry                 v území mikroregionu Mikulovsko,  který je pro potřeby další činnosti MAS nazýván „regionem působnosti MAS“. Zakladatelé společnost založili za účelem rozvoje vymezeného regionu a s vizí umožnit všem socioekonomickým aktérům regionu realizovat své vize a záměry v oblasti Operačních programů, které jsou v rámci Evropské unie zaměřeny na rozvoj venkovských regionů, kde je vytvořeno partnerství mezi veřejným a soukromým sektorem a dochází k řízení zespoda nahoru. Hlavním cílem MAS Mikulovsko je pomáhat vytvářet taková vhodná partnerství za účelem zvýšení rozvojového potenciálu regionu. To se daří již od roku 2008 při implementaci operačních programů, do kterých se nám podařilo vstoupit po úspěšné přípravě strategického plánu a žádosti o její finanční podporu z PRV a následně pokračuje v dalším programovacím období při plnění CLLD.</a:t>
            </a:r>
          </a:p>
          <a:p>
            <a:pPr marL="0" indent="0" algn="just">
              <a:buNone/>
            </a:pPr>
            <a:endParaRPr lang="cs-CZ" sz="1200" b="1" dirty="0">
              <a:solidFill>
                <a:srgbClr val="0070C0"/>
              </a:solidFill>
            </a:endParaRPr>
          </a:p>
          <a:p>
            <a:pPr marL="0" indent="0" algn="just">
              <a:buNone/>
            </a:pPr>
            <a:r>
              <a:rPr lang="cs-CZ" sz="1600" b="1" dirty="0" smtClean="0">
                <a:solidFill>
                  <a:schemeClr val="bg1"/>
                </a:solidFill>
              </a:rPr>
              <a:t>Místní akční skupina se zaměřuje především na: </a:t>
            </a:r>
          </a:p>
          <a:p>
            <a:pPr marL="266700" indent="-266700" algn="just"/>
            <a:r>
              <a:rPr lang="cs-CZ" sz="1200" dirty="0" smtClean="0"/>
              <a:t>přenášení iniciativy „zespoda nahoru“ a vytvoření platformy partnerství veřejného a soukromého sektoru při řízení rozvoje regionu </a:t>
            </a:r>
          </a:p>
          <a:p>
            <a:pPr marL="266700" indent="-266700" algn="just"/>
            <a:r>
              <a:rPr lang="cs-CZ" sz="1200" dirty="0" smtClean="0"/>
              <a:t>vytvoření a implementaci integrované rozvojové strategie na území MAS Mikulovsko prostřednictvím rozvojového dokumentu CLLD MAS Mikulovsko 2014-2020 a svým příspěvkem pomáhat  k všestrannému rozvoji regionu </a:t>
            </a:r>
          </a:p>
          <a:p>
            <a:pPr marL="266700" indent="-266700" algn="just">
              <a:tabLst>
                <a:tab pos="266700" algn="l"/>
              </a:tabLst>
            </a:pPr>
            <a:r>
              <a:rPr lang="cs-CZ" sz="1200" dirty="0" smtClean="0"/>
              <a:t>administraci programů na místní úrovni, poskytování poradenství a pomoci při administraci projektů realizovaných v regionu působnosti MAS z OP konečnými uživateli </a:t>
            </a:r>
          </a:p>
          <a:p>
            <a:pPr marL="266700" indent="-266700" algn="just"/>
            <a:r>
              <a:rPr lang="cs-CZ" sz="1200" dirty="0" smtClean="0"/>
              <a:t>poskytování poradenství veřejnoprávním i soukromým subjektům při realizaci rozvojových aktivit – získávání dotačních finančních prostředků z Operačních programů</a:t>
            </a:r>
          </a:p>
          <a:p>
            <a:pPr marL="266700" indent="-266700" algn="just"/>
            <a:r>
              <a:rPr lang="cs-CZ" sz="1200" dirty="0" smtClean="0"/>
              <a:t>výměnu zkušeností s jinými MAS v ČR a EU</a:t>
            </a:r>
            <a:endParaRPr lang="cs-CZ" sz="1200" dirty="0"/>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2900" y="2133602"/>
            <a:ext cx="6172200" cy="7010398"/>
          </a:xfrm>
        </p:spPr>
        <p:txBody>
          <a:bodyPr>
            <a:noAutofit/>
          </a:bodyPr>
          <a:lstStyle/>
          <a:p>
            <a:pPr algn="just">
              <a:buNone/>
            </a:pPr>
            <a:r>
              <a:rPr lang="cs-CZ" sz="1600" b="1" dirty="0" smtClean="0">
                <a:solidFill>
                  <a:schemeClr val="bg1"/>
                </a:solidFill>
              </a:rPr>
              <a:t>Region MAS</a:t>
            </a:r>
          </a:p>
          <a:p>
            <a:pPr marL="0" indent="0" algn="just">
              <a:buNone/>
            </a:pPr>
            <a:r>
              <a:rPr lang="cs-CZ" sz="1200" dirty="0" smtClean="0"/>
              <a:t>Region MAS Mikulovsko tvoří příhraniční oblast 18 obcí, sdružených postupně od roku 2000          v dobrovolném svazku obcí Mikulovsko. Území </a:t>
            </a:r>
            <a:r>
              <a:rPr lang="cs-CZ" sz="1200" dirty="0" err="1" smtClean="0"/>
              <a:t>mikroregionu</a:t>
            </a:r>
            <a:r>
              <a:rPr lang="cs-CZ" sz="1200" dirty="0" smtClean="0"/>
              <a:t> je součástí okresu Břeclav a Brno – venkov a Jihomoravského kraje.  Ten pak spolu s krajem Vysočina tvoří region soudržnosti NUTS II – Jihovýchod. Region MAS Mikulovsko tvoří obce tvoří nově od roku 2020:</a:t>
            </a:r>
          </a:p>
          <a:p>
            <a:pPr>
              <a:buNone/>
            </a:pPr>
            <a:endParaRPr lang="cs-CZ" sz="1200" dirty="0"/>
          </a:p>
          <a:p>
            <a:pPr marL="177800" indent="-177800"/>
            <a:r>
              <a:rPr lang="cs-CZ" sz="1200" dirty="0" smtClean="0"/>
              <a:t>Bavory </a:t>
            </a:r>
          </a:p>
          <a:p>
            <a:pPr marL="177800" indent="-177800"/>
            <a:r>
              <a:rPr lang="cs-CZ" sz="1200" dirty="0" smtClean="0"/>
              <a:t>Brod nad Dyjí</a:t>
            </a:r>
          </a:p>
          <a:p>
            <a:pPr marL="177800" indent="-177800"/>
            <a:r>
              <a:rPr lang="cs-CZ" sz="1200" dirty="0" smtClean="0"/>
              <a:t>Březí </a:t>
            </a:r>
          </a:p>
          <a:p>
            <a:pPr marL="177800" indent="-177800"/>
            <a:r>
              <a:rPr lang="cs-CZ" sz="1200" dirty="0" smtClean="0"/>
              <a:t>Dobré Pole </a:t>
            </a:r>
          </a:p>
          <a:p>
            <a:pPr marL="177800" indent="-177800"/>
            <a:r>
              <a:rPr lang="cs-CZ" sz="1200" dirty="0" smtClean="0"/>
              <a:t>Dolní Dunajovice</a:t>
            </a:r>
          </a:p>
          <a:p>
            <a:pPr marL="177800" indent="-177800"/>
            <a:r>
              <a:rPr lang="cs-CZ" sz="1200" dirty="0" smtClean="0"/>
              <a:t>Dolní Věstonice</a:t>
            </a:r>
          </a:p>
          <a:p>
            <a:pPr marL="177800" indent="-177800"/>
            <a:r>
              <a:rPr lang="cs-CZ" sz="1200" dirty="0" err="1" smtClean="0"/>
              <a:t>Drnholec</a:t>
            </a:r>
            <a:endParaRPr lang="cs-CZ" sz="1200" dirty="0" smtClean="0"/>
          </a:p>
          <a:p>
            <a:pPr marL="177800" indent="-177800"/>
            <a:r>
              <a:rPr lang="cs-CZ" sz="1200" dirty="0" smtClean="0"/>
              <a:t>Horní Věstonice</a:t>
            </a:r>
          </a:p>
          <a:p>
            <a:pPr marL="177800" indent="-177800"/>
            <a:r>
              <a:rPr lang="cs-CZ" sz="1200" dirty="0" err="1" smtClean="0"/>
              <a:t>Klentnice</a:t>
            </a:r>
            <a:endParaRPr lang="cs-CZ" sz="1200" dirty="0" smtClean="0"/>
          </a:p>
          <a:p>
            <a:pPr marL="177800" indent="-177800"/>
            <a:r>
              <a:rPr lang="cs-CZ" sz="1200" dirty="0" smtClean="0"/>
              <a:t>Mikulov </a:t>
            </a:r>
          </a:p>
          <a:p>
            <a:pPr marL="177800" indent="-177800"/>
            <a:r>
              <a:rPr lang="cs-CZ" sz="1200" dirty="0" smtClean="0"/>
              <a:t>Milovice </a:t>
            </a:r>
          </a:p>
          <a:p>
            <a:pPr marL="177800" indent="-177800"/>
            <a:r>
              <a:rPr lang="cs-CZ" sz="1200" dirty="0" err="1" smtClean="0"/>
              <a:t>Novosedly</a:t>
            </a:r>
            <a:endParaRPr lang="cs-CZ" sz="1200" dirty="0" smtClean="0"/>
          </a:p>
          <a:p>
            <a:pPr marL="177800" indent="-177800"/>
            <a:r>
              <a:rPr lang="cs-CZ" sz="1200" dirty="0" smtClean="0"/>
              <a:t>Nový Přerov</a:t>
            </a:r>
          </a:p>
          <a:p>
            <a:pPr marL="177800" indent="-177800"/>
            <a:r>
              <a:rPr lang="cs-CZ" sz="1200" dirty="0" smtClean="0"/>
              <a:t>Pavlov</a:t>
            </a:r>
          </a:p>
          <a:p>
            <a:pPr marL="177800" indent="-177800"/>
            <a:r>
              <a:rPr lang="cs-CZ" sz="1200" dirty="0" smtClean="0"/>
              <a:t>Perná</a:t>
            </a:r>
          </a:p>
          <a:p>
            <a:pPr marL="177800" indent="-177800"/>
            <a:r>
              <a:rPr lang="cs-CZ" sz="1200" dirty="0" smtClean="0"/>
              <a:t>Sedlec</a:t>
            </a:r>
          </a:p>
          <a:p>
            <a:pPr marL="177800" indent="-177800"/>
            <a:r>
              <a:rPr lang="cs-CZ" sz="1200" dirty="0" smtClean="0"/>
              <a:t>Jevišovka</a:t>
            </a:r>
          </a:p>
          <a:p>
            <a:pPr marL="177800" indent="-177800"/>
            <a:r>
              <a:rPr lang="cs-CZ" sz="1200" dirty="0" smtClean="0"/>
              <a:t>Pasohlávky</a:t>
            </a:r>
          </a:p>
          <a:p>
            <a:pPr>
              <a:buNone/>
            </a:pPr>
            <a:endParaRPr lang="cs-CZ" sz="1200" dirty="0"/>
          </a:p>
          <a:p>
            <a:pPr>
              <a:buNone/>
            </a:pPr>
            <a:endParaRPr lang="cs-CZ" sz="1200" dirty="0" smtClean="0"/>
          </a:p>
          <a:p>
            <a:pPr>
              <a:buNone/>
            </a:pPr>
            <a:endParaRPr lang="cs-CZ" sz="1200" dirty="0"/>
          </a:p>
          <a:p>
            <a:pPr marL="0" indent="0" algn="just">
              <a:buNone/>
            </a:pPr>
            <a:r>
              <a:rPr lang="cs-CZ" sz="1200" dirty="0" smtClean="0"/>
              <a:t>Plocha zájmového území se nachází </a:t>
            </a:r>
            <a:r>
              <a:rPr lang="cs-CZ" sz="1200" dirty="0"/>
              <a:t> </a:t>
            </a:r>
            <a:r>
              <a:rPr lang="cs-CZ" sz="1200" dirty="0" smtClean="0"/>
              <a:t>v okrese Břeclav. Území je přirozeně a správně ohraničeno na západě hranicí okresu Břeclav a Znojmo, dále na severu a východě řekou Dyjí a sousedními </a:t>
            </a:r>
            <a:r>
              <a:rPr lang="cs-CZ" sz="1200" dirty="0" err="1" smtClean="0"/>
              <a:t>mikroregiony</a:t>
            </a:r>
            <a:r>
              <a:rPr lang="cs-CZ" sz="1200" dirty="0" smtClean="0"/>
              <a:t> Čistá Jihlava a Lednicko-Valtický areál. Jižní hranici pak tvoří státní hranice s Rakouskem. </a:t>
            </a:r>
            <a:endParaRPr lang="cs-CZ" sz="1200" dirty="0"/>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5" name="Nadpis 1"/>
          <p:cNvSpPr txBox="1">
            <a:spLocks/>
          </p:cNvSpPr>
          <p:nvPr/>
        </p:nvSpPr>
        <p:spPr>
          <a:xfrm>
            <a:off x="332656" y="827584"/>
            <a:ext cx="61722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smtClean="0">
                <a:ln>
                  <a:noFill/>
                </a:ln>
                <a:solidFill>
                  <a:schemeClr val="tx1"/>
                </a:solidFill>
                <a:effectLst/>
                <a:uLnTx/>
                <a:uFillTx/>
                <a:latin typeface="+mj-lt"/>
                <a:ea typeface="+mj-ea"/>
                <a:cs typeface="+mj-cs"/>
              </a:rPr>
              <a:t>2. Region</a:t>
            </a:r>
            <a:r>
              <a:rPr kumimoji="0" lang="cs-CZ" sz="4400" b="0" i="0" u="none" strike="noStrike" kern="1200" cap="none" spc="0" normalizeH="0" noProof="0" dirty="0" smtClean="0">
                <a:ln>
                  <a:noFill/>
                </a:ln>
                <a:solidFill>
                  <a:schemeClr val="tx1"/>
                </a:solidFill>
                <a:effectLst/>
                <a:uLnTx/>
                <a:uFillTx/>
                <a:latin typeface="+mj-lt"/>
                <a:ea typeface="+mj-ea"/>
                <a:cs typeface="+mj-cs"/>
              </a:rPr>
              <a:t> MAS</a:t>
            </a:r>
            <a:endParaRPr kumimoji="0" lang="cs-CZ"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Obrázek 6" descr="region.jpg"/>
          <p:cNvPicPr>
            <a:picLocks noChangeAspect="1"/>
          </p:cNvPicPr>
          <p:nvPr/>
        </p:nvPicPr>
        <p:blipFill>
          <a:blip r:embed="rId3" cstate="print"/>
          <a:stretch>
            <a:fillRect/>
          </a:stretch>
        </p:blipFill>
        <p:spPr>
          <a:xfrm>
            <a:off x="1844824" y="3381772"/>
            <a:ext cx="4411422" cy="396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ln>
            <a:noFill/>
          </a:ln>
        </p:spPr>
        <p:txBody>
          <a:bodyPr>
            <a:normAutofit/>
          </a:bodyPr>
          <a:lstStyle/>
          <a:p>
            <a:pPr marL="0" indent="0" algn="just">
              <a:buNone/>
            </a:pPr>
            <a:r>
              <a:rPr lang="cs-CZ" sz="1600" b="1" dirty="0" smtClean="0">
                <a:solidFill>
                  <a:schemeClr val="bg1"/>
                </a:solidFill>
              </a:rPr>
              <a:t>Členská základna MAS Mikulovsko v roce 2018</a:t>
            </a:r>
          </a:p>
          <a:p>
            <a:pPr marL="0" indent="0" algn="just">
              <a:buNone/>
            </a:pPr>
            <a:r>
              <a:rPr lang="cs-CZ" sz="1200" dirty="0" smtClean="0"/>
              <a:t>K 31. 12. 2018 sdružovala Místní akční skupina o.p.s. 8 členů. </a:t>
            </a:r>
          </a:p>
          <a:p>
            <a:pPr marL="0" indent="0" algn="just">
              <a:buNone/>
            </a:pPr>
            <a:r>
              <a:rPr lang="cs-CZ" sz="1200" dirty="0" smtClean="0"/>
              <a:t>Všechny členské subjekty patří mezi zakládající členy a zúčastnily se jednání ustavující valné hromady dne 14. 4. 2006. </a:t>
            </a:r>
          </a:p>
          <a:p>
            <a:pPr marL="0" indent="0" algn="just">
              <a:buNone/>
            </a:pPr>
            <a:endParaRPr lang="cs-CZ" sz="1200" dirty="0" smtClean="0"/>
          </a:p>
          <a:p>
            <a:pPr marL="0" indent="0" algn="just">
              <a:buNone/>
            </a:pPr>
            <a:r>
              <a:rPr lang="cs-CZ" sz="1200" dirty="0" smtClean="0"/>
              <a:t>Členským subjektem zastupujícím veřejnou sféru (obce) je Dobrovolný svazek obcí Mikulovsko. </a:t>
            </a:r>
          </a:p>
          <a:p>
            <a:pPr marL="0" indent="0" algn="just">
              <a:buNone/>
            </a:pPr>
            <a:endParaRPr lang="cs-CZ" sz="1200" dirty="0" smtClean="0"/>
          </a:p>
          <a:p>
            <a:pPr marL="0" indent="0" algn="just">
              <a:buNone/>
            </a:pPr>
            <a:r>
              <a:rPr lang="cs-CZ" sz="1200" dirty="0" smtClean="0"/>
              <a:t>Nevládní neziskový sektor zastupuje Základní organizace českého svazu ochránců přírody </a:t>
            </a:r>
            <a:r>
              <a:rPr lang="cs-CZ" sz="1200" dirty="0" err="1" smtClean="0"/>
              <a:t>Adonis</a:t>
            </a:r>
            <a:r>
              <a:rPr lang="cs-CZ" sz="1200" dirty="0" smtClean="0"/>
              <a:t>. </a:t>
            </a:r>
          </a:p>
          <a:p>
            <a:pPr marL="0" indent="0" algn="just">
              <a:buNone/>
            </a:pPr>
            <a:endParaRPr lang="cs-CZ" sz="1200" dirty="0" smtClean="0"/>
          </a:p>
          <a:p>
            <a:pPr marL="0" indent="0" algn="just">
              <a:buNone/>
            </a:pPr>
            <a:r>
              <a:rPr lang="cs-CZ" sz="1200" dirty="0" smtClean="0"/>
              <a:t>Ostatní členové zastupují v MAS Mikulovsko soukromý sektor.</a:t>
            </a:r>
          </a:p>
          <a:p>
            <a:pPr marL="0" indent="0" algn="just">
              <a:buNone/>
            </a:pPr>
            <a:endParaRPr lang="cs-CZ" sz="1200" dirty="0" smtClean="0">
              <a:solidFill>
                <a:srgbClr val="FF0000"/>
              </a:solidFill>
            </a:endParaRPr>
          </a:p>
          <a:p>
            <a:pPr marL="0" indent="0" algn="just">
              <a:buNone/>
            </a:pPr>
            <a:endParaRPr lang="cs-CZ" sz="1200" dirty="0" smtClean="0"/>
          </a:p>
          <a:p>
            <a:pPr marL="0" indent="0" algn="just">
              <a:buNone/>
            </a:pPr>
            <a:r>
              <a:rPr lang="cs-CZ" sz="1600" b="1" dirty="0" smtClean="0">
                <a:solidFill>
                  <a:schemeClr val="bg1"/>
                </a:solidFill>
              </a:rPr>
              <a:t>Členské subjekty sdružené v MAS Mikulovsko </a:t>
            </a:r>
          </a:p>
          <a:p>
            <a:pPr marL="0" indent="0" algn="just"/>
            <a:r>
              <a:rPr lang="cs-CZ" sz="1200" dirty="0" smtClean="0"/>
              <a:t>Dobrovolný svazek obcí Mikulovsko</a:t>
            </a:r>
            <a:r>
              <a:rPr lang="cs-CZ" sz="1200" u="dotted" dirty="0" smtClean="0"/>
              <a:t> </a:t>
            </a:r>
            <a:r>
              <a:rPr lang="cs-CZ" sz="1400" u="dotted" dirty="0"/>
              <a:t>	</a:t>
            </a:r>
            <a:r>
              <a:rPr lang="cs-CZ" sz="1200" dirty="0" smtClean="0"/>
              <a:t>zastoupen předsedou DSO </a:t>
            </a:r>
            <a:r>
              <a:rPr lang="cs-CZ" sz="1200" dirty="0" err="1" smtClean="0"/>
              <a:t>Jozefem</a:t>
            </a:r>
            <a:r>
              <a:rPr lang="cs-CZ" sz="1200" dirty="0" smtClean="0"/>
              <a:t> Pavlíkem </a:t>
            </a:r>
          </a:p>
          <a:p>
            <a:pPr marL="0" indent="0" algn="just"/>
            <a:r>
              <a:rPr lang="cs-CZ" sz="1200" dirty="0" smtClean="0"/>
              <a:t>I</a:t>
            </a:r>
            <a:r>
              <a:rPr lang="cs-CZ" sz="1200" spc="100" dirty="0" smtClean="0"/>
              <a:t>ng. Petr </a:t>
            </a:r>
            <a:r>
              <a:rPr lang="cs-CZ" sz="1200" spc="100" dirty="0" err="1" smtClean="0"/>
              <a:t>Marcinčák</a:t>
            </a:r>
            <a:r>
              <a:rPr lang="cs-CZ" sz="1200" u="dotted" spc="100" dirty="0" smtClean="0"/>
              <a:t> 		</a:t>
            </a:r>
            <a:r>
              <a:rPr lang="cs-CZ" sz="1200" spc="100" dirty="0" smtClean="0"/>
              <a:t>soukromý vinař </a:t>
            </a:r>
          </a:p>
          <a:p>
            <a:pPr marL="0" indent="0" algn="just"/>
            <a:r>
              <a:rPr lang="cs-CZ" sz="1200" spc="100" dirty="0" smtClean="0"/>
              <a:t>Rostislav </a:t>
            </a:r>
            <a:r>
              <a:rPr lang="cs-CZ" sz="1200" spc="100" dirty="0" err="1" smtClean="0"/>
              <a:t>Koštial</a:t>
            </a:r>
            <a:r>
              <a:rPr lang="cs-CZ" sz="1200" u="dotted" spc="100" dirty="0" smtClean="0"/>
              <a:t>  		</a:t>
            </a:r>
            <a:r>
              <a:rPr lang="cs-CZ" sz="1200" spc="100" dirty="0" smtClean="0"/>
              <a:t>soukromý zemědělec </a:t>
            </a:r>
          </a:p>
          <a:p>
            <a:pPr marL="0" indent="0" algn="just"/>
            <a:r>
              <a:rPr lang="cs-CZ" sz="1200" spc="100" dirty="0" smtClean="0"/>
              <a:t>MUDr. Ivo </a:t>
            </a:r>
            <a:r>
              <a:rPr lang="cs-CZ" sz="1200" spc="100" dirty="0" err="1" smtClean="0"/>
              <a:t>Koneš</a:t>
            </a:r>
            <a:r>
              <a:rPr lang="cs-CZ" sz="1200" u="dotted" spc="100" dirty="0" smtClean="0"/>
              <a:t> 		</a:t>
            </a:r>
            <a:r>
              <a:rPr lang="cs-CZ" sz="1200" spc="100" dirty="0" smtClean="0"/>
              <a:t>lékař</a:t>
            </a:r>
          </a:p>
          <a:p>
            <a:pPr marL="0" indent="0" algn="just"/>
            <a:r>
              <a:rPr lang="cs-CZ" sz="1200" spc="100" dirty="0" smtClean="0"/>
              <a:t>Ing. Miroslav </a:t>
            </a:r>
            <a:r>
              <a:rPr lang="cs-CZ" sz="1200" spc="100" dirty="0" err="1" smtClean="0"/>
              <a:t>Volařík</a:t>
            </a:r>
            <a:r>
              <a:rPr lang="cs-CZ" sz="1200" u="dotted" spc="100" dirty="0" smtClean="0"/>
              <a:t> 		</a:t>
            </a:r>
            <a:r>
              <a:rPr lang="cs-CZ" sz="1200" spc="100" dirty="0" smtClean="0"/>
              <a:t>soukromý podnikatel – cestovní ruch </a:t>
            </a:r>
          </a:p>
          <a:p>
            <a:pPr marL="0" indent="0" algn="just"/>
            <a:r>
              <a:rPr lang="cs-CZ" sz="1200" spc="100" dirty="0" smtClean="0"/>
              <a:t>Ing. Michal </a:t>
            </a:r>
            <a:r>
              <a:rPr lang="cs-CZ" sz="1200" spc="100" dirty="0" err="1" smtClean="0"/>
              <a:t>Solařík</a:t>
            </a:r>
            <a:r>
              <a:rPr lang="cs-CZ" sz="1200" u="dotted" spc="100" dirty="0" smtClean="0"/>
              <a:t> 		</a:t>
            </a:r>
            <a:r>
              <a:rPr lang="cs-CZ" sz="1200" spc="100" dirty="0" smtClean="0"/>
              <a:t>soukromý podnikatel</a:t>
            </a:r>
          </a:p>
          <a:p>
            <a:pPr marL="0" indent="0" algn="just"/>
            <a:r>
              <a:rPr lang="cs-CZ" sz="1200" spc="100" dirty="0" smtClean="0"/>
              <a:t>Ing. Bc. Radomír </a:t>
            </a:r>
            <a:r>
              <a:rPr lang="cs-CZ" sz="1200" spc="100" dirty="0" err="1" smtClean="0"/>
              <a:t>Daňhel</a:t>
            </a:r>
            <a:r>
              <a:rPr lang="cs-CZ" sz="1200" u="dotted" spc="100" dirty="0" smtClean="0"/>
              <a:t> 	</a:t>
            </a:r>
            <a:r>
              <a:rPr lang="cs-CZ" sz="1200" spc="100" dirty="0" smtClean="0"/>
              <a:t>soukromý podnikatel </a:t>
            </a:r>
          </a:p>
          <a:p>
            <a:pPr marL="0" indent="0" algn="just"/>
            <a:r>
              <a:rPr lang="cs-CZ" sz="1200" spc="100" dirty="0" smtClean="0"/>
              <a:t>ZO ČSOP </a:t>
            </a:r>
            <a:r>
              <a:rPr lang="cs-CZ" sz="1200" spc="100" dirty="0" err="1" smtClean="0"/>
              <a:t>Adonis</a:t>
            </a:r>
            <a:r>
              <a:rPr lang="cs-CZ" sz="1200" spc="100" dirty="0" smtClean="0"/>
              <a:t> Mikulov</a:t>
            </a:r>
            <a:r>
              <a:rPr lang="cs-CZ" sz="1200" u="dotted" spc="100" dirty="0" smtClean="0"/>
              <a:t> 	</a:t>
            </a:r>
            <a:r>
              <a:rPr lang="cs-CZ" sz="1200" spc="100" dirty="0" smtClean="0"/>
              <a:t>občanské sdružení </a:t>
            </a:r>
          </a:p>
          <a:p>
            <a:pPr marL="0" indent="0" algn="just">
              <a:buNone/>
            </a:pPr>
            <a:endParaRPr lang="cs-CZ" sz="1200" spc="100" dirty="0" smtClean="0"/>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5" name="Nadpis 1"/>
          <p:cNvSpPr txBox="1">
            <a:spLocks/>
          </p:cNvSpPr>
          <p:nvPr/>
        </p:nvSpPr>
        <p:spPr>
          <a:xfrm>
            <a:off x="332656" y="827584"/>
            <a:ext cx="61722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smtClean="0">
                <a:ln>
                  <a:noFill/>
                </a:ln>
                <a:solidFill>
                  <a:schemeClr val="tx1"/>
                </a:solidFill>
                <a:effectLst/>
                <a:uLnTx/>
                <a:uFillTx/>
                <a:latin typeface="+mj-lt"/>
                <a:ea typeface="+mj-ea"/>
                <a:cs typeface="+mj-cs"/>
              </a:rPr>
              <a:t>3. Členská základna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2900" y="2133602"/>
            <a:ext cx="6172200" cy="6470846"/>
          </a:xfrm>
        </p:spPr>
        <p:txBody>
          <a:bodyPr>
            <a:normAutofit lnSpcReduction="10000"/>
          </a:bodyPr>
          <a:lstStyle/>
          <a:p>
            <a:pPr>
              <a:buNone/>
            </a:pPr>
            <a:r>
              <a:rPr lang="cs-CZ" sz="1600" b="1" dirty="0" smtClean="0">
                <a:solidFill>
                  <a:schemeClr val="bg1"/>
                </a:solidFill>
              </a:rPr>
              <a:t>Organizační struktura MAS Mikulovsko</a:t>
            </a:r>
            <a:r>
              <a:rPr lang="cs-CZ" sz="1600" dirty="0" smtClean="0">
                <a:solidFill>
                  <a:schemeClr val="bg1"/>
                </a:solidFill>
              </a:rPr>
              <a:t> </a:t>
            </a:r>
          </a:p>
          <a:p>
            <a:pPr marL="0" indent="0" algn="just">
              <a:buNone/>
            </a:pPr>
            <a:endParaRPr lang="cs-CZ" sz="1200" dirty="0"/>
          </a:p>
          <a:p>
            <a:pPr>
              <a:buNone/>
            </a:pPr>
            <a:r>
              <a:rPr lang="cs-CZ" sz="1200" dirty="0" smtClean="0"/>
              <a:t>Složení orgánů společnosti </a:t>
            </a:r>
            <a:r>
              <a:rPr lang="cs-CZ" sz="1200" dirty="0" smtClean="0"/>
              <a:t>v roce </a:t>
            </a:r>
            <a:r>
              <a:rPr lang="cs-CZ" sz="1200" dirty="0" smtClean="0"/>
              <a:t>2018</a:t>
            </a:r>
            <a:r>
              <a:rPr lang="cs-CZ" sz="1200" dirty="0" smtClean="0"/>
              <a:t>:</a:t>
            </a:r>
          </a:p>
          <a:p>
            <a:pPr>
              <a:buNone/>
            </a:pPr>
            <a:endParaRPr lang="cs-CZ" sz="1200" dirty="0"/>
          </a:p>
          <a:p>
            <a:pPr>
              <a:buNone/>
            </a:pPr>
            <a:r>
              <a:rPr lang="cs-CZ" sz="1200" b="1" dirty="0" smtClean="0"/>
              <a:t>Správní rada  (SR)</a:t>
            </a:r>
          </a:p>
          <a:p>
            <a:pPr marL="177800" indent="-177800"/>
            <a:r>
              <a:rPr lang="cs-CZ" sz="1200" dirty="0" smtClean="0"/>
              <a:t>Ing. Bc. Radomír </a:t>
            </a:r>
            <a:r>
              <a:rPr lang="cs-CZ" sz="1200" dirty="0" err="1" smtClean="0"/>
              <a:t>Daňhel</a:t>
            </a:r>
            <a:r>
              <a:rPr lang="cs-CZ" sz="1200" dirty="0" smtClean="0"/>
              <a:t> – předseda </a:t>
            </a:r>
          </a:p>
          <a:p>
            <a:pPr marL="177800" indent="-177800"/>
            <a:r>
              <a:rPr lang="cs-CZ" sz="1200" dirty="0" smtClean="0"/>
              <a:t>Milada </a:t>
            </a:r>
            <a:r>
              <a:rPr lang="cs-CZ" sz="1200" dirty="0" err="1" smtClean="0"/>
              <a:t>Popelářová</a:t>
            </a:r>
            <a:r>
              <a:rPr lang="cs-CZ" sz="1200" dirty="0" smtClean="0"/>
              <a:t> – místopředseda </a:t>
            </a:r>
          </a:p>
          <a:p>
            <a:pPr marL="177800" indent="-177800"/>
            <a:r>
              <a:rPr lang="cs-CZ" sz="1200" dirty="0" smtClean="0"/>
              <a:t>Ing. Miroslav </a:t>
            </a:r>
            <a:r>
              <a:rPr lang="cs-CZ" sz="1200" dirty="0" err="1" smtClean="0"/>
              <a:t>Volařík</a:t>
            </a:r>
            <a:r>
              <a:rPr lang="cs-CZ" sz="1200" dirty="0"/>
              <a:t> </a:t>
            </a:r>
            <a:r>
              <a:rPr lang="cs-CZ" sz="1200" dirty="0" smtClean="0"/>
              <a:t>– člen</a:t>
            </a:r>
          </a:p>
          <a:p>
            <a:pPr marL="177800" indent="-177800"/>
            <a:endParaRPr lang="cs-CZ" sz="1200" dirty="0" smtClean="0"/>
          </a:p>
          <a:p>
            <a:pPr>
              <a:buNone/>
            </a:pPr>
            <a:r>
              <a:rPr lang="cs-CZ" sz="1200" dirty="0" smtClean="0"/>
              <a:t> </a:t>
            </a:r>
          </a:p>
          <a:p>
            <a:pPr>
              <a:buNone/>
            </a:pPr>
            <a:r>
              <a:rPr lang="cs-CZ" sz="1200" b="1" dirty="0" smtClean="0"/>
              <a:t>Dozorčí rada (DR)</a:t>
            </a:r>
          </a:p>
          <a:p>
            <a:pPr marL="177800" indent="-177800"/>
            <a:r>
              <a:rPr lang="cs-CZ" sz="1200" dirty="0" smtClean="0"/>
              <a:t>Ing. Petr </a:t>
            </a:r>
            <a:r>
              <a:rPr lang="cs-CZ" sz="1200" dirty="0" err="1" smtClean="0"/>
              <a:t>Marcinčák</a:t>
            </a:r>
            <a:r>
              <a:rPr lang="cs-CZ" sz="1200" dirty="0" smtClean="0"/>
              <a:t> BA – předseda</a:t>
            </a:r>
          </a:p>
          <a:p>
            <a:pPr marL="177800" indent="-177800"/>
            <a:r>
              <a:rPr lang="cs-CZ" sz="1200" dirty="0" smtClean="0"/>
              <a:t>Rostislav </a:t>
            </a:r>
            <a:r>
              <a:rPr lang="cs-CZ" sz="1200" dirty="0" err="1" smtClean="0"/>
              <a:t>Koštial</a:t>
            </a:r>
            <a:r>
              <a:rPr lang="cs-CZ" sz="1200" dirty="0" smtClean="0"/>
              <a:t> - člen</a:t>
            </a:r>
          </a:p>
          <a:p>
            <a:pPr marL="177800" indent="-177800"/>
            <a:r>
              <a:rPr lang="cs-CZ" sz="1200" dirty="0" smtClean="0"/>
              <a:t>Marcela </a:t>
            </a:r>
            <a:r>
              <a:rPr lang="cs-CZ" sz="1200" dirty="0" err="1" smtClean="0"/>
              <a:t>Koňáková</a:t>
            </a:r>
            <a:r>
              <a:rPr lang="cs-CZ" sz="1200" dirty="0" smtClean="0"/>
              <a:t> – člen</a:t>
            </a:r>
          </a:p>
          <a:p>
            <a:pPr>
              <a:buNone/>
            </a:pPr>
            <a:endParaRPr lang="cs-CZ" sz="1200" dirty="0"/>
          </a:p>
          <a:p>
            <a:pPr>
              <a:buNone/>
            </a:pPr>
            <a:r>
              <a:rPr lang="cs-CZ" sz="1200" b="1" dirty="0" smtClean="0"/>
              <a:t>Programový výbor</a:t>
            </a:r>
          </a:p>
          <a:p>
            <a:pPr marL="177800" indent="-177800"/>
            <a:r>
              <a:rPr lang="cs-CZ" sz="1200" dirty="0" smtClean="0"/>
              <a:t>Ing. Bc. Radomír </a:t>
            </a:r>
            <a:r>
              <a:rPr lang="cs-CZ" sz="1200" dirty="0" err="1" smtClean="0"/>
              <a:t>Daňhel</a:t>
            </a:r>
            <a:r>
              <a:rPr lang="cs-CZ" sz="1200" dirty="0" smtClean="0"/>
              <a:t> – předseda SR</a:t>
            </a:r>
          </a:p>
          <a:p>
            <a:pPr marL="177800" indent="-177800"/>
            <a:r>
              <a:rPr lang="cs-CZ" sz="1200" dirty="0" smtClean="0"/>
              <a:t>Ing. Petr </a:t>
            </a:r>
            <a:r>
              <a:rPr lang="cs-CZ" sz="1200" dirty="0" err="1" smtClean="0"/>
              <a:t>Marcinčák</a:t>
            </a:r>
            <a:r>
              <a:rPr lang="cs-CZ" sz="1200" dirty="0"/>
              <a:t> </a:t>
            </a:r>
            <a:r>
              <a:rPr lang="cs-CZ" sz="1200" dirty="0" smtClean="0"/>
              <a:t>BA – předseda DR </a:t>
            </a:r>
          </a:p>
          <a:p>
            <a:pPr marL="177800" indent="-177800"/>
            <a:r>
              <a:rPr lang="cs-CZ" sz="1200" dirty="0" smtClean="0"/>
              <a:t>Marcela </a:t>
            </a:r>
            <a:r>
              <a:rPr lang="cs-CZ" sz="1200" dirty="0" err="1" smtClean="0"/>
              <a:t>Koňáková</a:t>
            </a:r>
            <a:endParaRPr lang="cs-CZ" sz="1200" dirty="0" smtClean="0"/>
          </a:p>
          <a:p>
            <a:pPr>
              <a:buNone/>
            </a:pPr>
            <a:endParaRPr lang="cs-CZ" sz="1200" dirty="0"/>
          </a:p>
          <a:p>
            <a:pPr>
              <a:buNone/>
            </a:pPr>
            <a:r>
              <a:rPr lang="cs-CZ" sz="1200" b="1" dirty="0" smtClean="0"/>
              <a:t>Výbor pro výběr a monitorování projektů</a:t>
            </a:r>
          </a:p>
          <a:p>
            <a:pPr marL="177800" indent="-177800"/>
            <a:r>
              <a:rPr lang="cs-CZ" sz="1200" dirty="0" err="1" smtClean="0"/>
              <a:t>Jozef</a:t>
            </a:r>
            <a:r>
              <a:rPr lang="cs-CZ" sz="1200" dirty="0" smtClean="0"/>
              <a:t> Pavlík – předseda</a:t>
            </a:r>
          </a:p>
          <a:p>
            <a:pPr marL="177800" indent="-177800"/>
            <a:r>
              <a:rPr lang="cs-CZ" sz="1200" dirty="0" smtClean="0"/>
              <a:t>Ing. Bc. Radomír </a:t>
            </a:r>
            <a:r>
              <a:rPr lang="cs-CZ" sz="1200" dirty="0" err="1" smtClean="0"/>
              <a:t>Daňhel</a:t>
            </a:r>
            <a:r>
              <a:rPr lang="cs-CZ" sz="1200" dirty="0" smtClean="0"/>
              <a:t> </a:t>
            </a:r>
          </a:p>
          <a:p>
            <a:pPr marL="177800" indent="-177800"/>
            <a:r>
              <a:rPr lang="cs-CZ" sz="1200" dirty="0" smtClean="0"/>
              <a:t>Ing. Miroslav </a:t>
            </a:r>
            <a:r>
              <a:rPr lang="cs-CZ" sz="1200" dirty="0" err="1" smtClean="0"/>
              <a:t>Volařík</a:t>
            </a:r>
            <a:r>
              <a:rPr lang="cs-CZ" sz="1200" dirty="0" smtClean="0"/>
              <a:t> </a:t>
            </a:r>
          </a:p>
          <a:p>
            <a:pPr marL="177800" indent="-177800"/>
            <a:r>
              <a:rPr lang="cs-CZ" sz="1200" dirty="0" smtClean="0"/>
              <a:t>Petr </a:t>
            </a:r>
            <a:r>
              <a:rPr lang="cs-CZ" sz="1200" dirty="0" err="1" smtClean="0"/>
              <a:t>Marcinčák</a:t>
            </a:r>
            <a:endParaRPr lang="cs-CZ" sz="1200" dirty="0" smtClean="0"/>
          </a:p>
          <a:p>
            <a:pPr marL="177800" indent="-177800"/>
            <a:r>
              <a:rPr lang="cs-CZ" sz="1200" dirty="0" smtClean="0"/>
              <a:t>MUDr. Ivo </a:t>
            </a:r>
            <a:r>
              <a:rPr lang="cs-CZ" sz="1200" dirty="0" err="1" smtClean="0"/>
              <a:t>Koneš</a:t>
            </a:r>
            <a:endParaRPr lang="cs-CZ" sz="1200" dirty="0" smtClean="0"/>
          </a:p>
          <a:p>
            <a:pPr marL="177800" indent="-177800"/>
            <a:r>
              <a:rPr lang="cs-CZ" sz="1200" dirty="0" smtClean="0"/>
              <a:t>Marcela </a:t>
            </a:r>
            <a:r>
              <a:rPr lang="cs-CZ" sz="1200" dirty="0" err="1" smtClean="0"/>
              <a:t>Koňáková</a:t>
            </a:r>
            <a:endParaRPr lang="cs-CZ" sz="1200" dirty="0" smtClean="0"/>
          </a:p>
          <a:p>
            <a:pPr marL="177800" indent="-177800"/>
            <a:r>
              <a:rPr lang="cs-CZ" sz="1200" dirty="0" smtClean="0"/>
              <a:t>František </a:t>
            </a:r>
            <a:r>
              <a:rPr lang="cs-CZ" sz="1200" dirty="0" err="1" smtClean="0"/>
              <a:t>Trefilík</a:t>
            </a:r>
            <a:endParaRPr lang="cs-CZ" sz="1200" dirty="0" smtClean="0"/>
          </a:p>
          <a:p>
            <a:pPr marL="177800" indent="-177800"/>
            <a:r>
              <a:rPr lang="cs-CZ" sz="1200" dirty="0" smtClean="0"/>
              <a:t>Ing. Josef </a:t>
            </a:r>
            <a:r>
              <a:rPr lang="cs-CZ" sz="1200" dirty="0" err="1" smtClean="0"/>
              <a:t>Šejnoha</a:t>
            </a:r>
            <a:endParaRPr lang="cs-CZ" sz="1200" dirty="0"/>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5" name="Nadpis 1"/>
          <p:cNvSpPr txBox="1">
            <a:spLocks/>
          </p:cNvSpPr>
          <p:nvPr/>
        </p:nvSpPr>
        <p:spPr>
          <a:xfrm>
            <a:off x="332656" y="827584"/>
            <a:ext cx="61722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smtClean="0">
                <a:ln>
                  <a:noFill/>
                </a:ln>
                <a:solidFill>
                  <a:schemeClr val="tx1"/>
                </a:solidFill>
                <a:effectLst/>
                <a:uLnTx/>
                <a:uFillTx/>
                <a:latin typeface="+mj-lt"/>
                <a:ea typeface="+mj-ea"/>
                <a:cs typeface="+mj-cs"/>
              </a:rPr>
              <a:t>4. Organizační struktura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6" name="Nadpis 1"/>
          <p:cNvSpPr txBox="1">
            <a:spLocks/>
          </p:cNvSpPr>
          <p:nvPr/>
        </p:nvSpPr>
        <p:spPr>
          <a:xfrm>
            <a:off x="332656" y="1331640"/>
            <a:ext cx="6172200" cy="2088232"/>
          </a:xfrm>
          <a:prstGeom prst="rect">
            <a:avLst/>
          </a:prstGeom>
        </p:spPr>
        <p:txBody>
          <a:bodyPr vert="horz" lIns="91440" tIns="45720" rIns="91440" bIns="45720" rtlCol="0" anchor="ctr">
            <a:normAutofit fontScale="70000" lnSpcReduction="20000"/>
          </a:bodyPr>
          <a:lstStyle/>
          <a:p>
            <a:pPr lvl="0">
              <a:spcBef>
                <a:spcPct val="0"/>
              </a:spcBef>
              <a:defRPr/>
            </a:pPr>
            <a:r>
              <a:rPr lang="cs-CZ" sz="4400" b="1" dirty="0" smtClean="0"/>
              <a:t>5.</a:t>
            </a:r>
            <a:r>
              <a:rPr lang="cs-CZ" sz="4800" b="1" dirty="0" smtClean="0"/>
              <a:t> </a:t>
            </a:r>
            <a:r>
              <a:rPr lang="cs-CZ" sz="4400" b="1" dirty="0" smtClean="0"/>
              <a:t>Činnost</a:t>
            </a:r>
          </a:p>
          <a:p>
            <a:pPr lvl="0">
              <a:spcBef>
                <a:spcPct val="0"/>
              </a:spcBef>
              <a:defRPr/>
            </a:pPr>
            <a:r>
              <a:rPr lang="cs-CZ" sz="2800" dirty="0" smtClean="0"/>
              <a:t>V roce 2018 byl realizován projekt </a:t>
            </a:r>
            <a:r>
              <a:rPr lang="cs-CZ" sz="2800" dirty="0" smtClean="0"/>
              <a:t>MAP.</a:t>
            </a:r>
          </a:p>
          <a:p>
            <a:pPr lvl="0">
              <a:spcBef>
                <a:spcPct val="0"/>
              </a:spcBef>
              <a:defRPr/>
            </a:pPr>
            <a:r>
              <a:rPr lang="cs-CZ" sz="2800" dirty="0" smtClean="0"/>
              <a:t>Proběhl seminář „Zdravá škola“.</a:t>
            </a:r>
          </a:p>
          <a:p>
            <a:pPr lvl="0">
              <a:spcBef>
                <a:spcPct val="0"/>
              </a:spcBef>
              <a:defRPr/>
            </a:pPr>
            <a:r>
              <a:rPr lang="cs-CZ" sz="2800" dirty="0" smtClean="0"/>
              <a:t>Uskutečnil se seminář „Klimatická zeleň“.</a:t>
            </a:r>
          </a:p>
          <a:p>
            <a:pPr lvl="0">
              <a:spcBef>
                <a:spcPct val="0"/>
              </a:spcBef>
              <a:defRPr/>
            </a:pPr>
            <a:r>
              <a:rPr lang="cs-CZ" sz="2800" dirty="0" smtClean="0"/>
              <a:t>Jednal Programový výbor MAS.</a:t>
            </a:r>
          </a:p>
          <a:p>
            <a:pPr lvl="0">
              <a:spcBef>
                <a:spcPct val="0"/>
              </a:spcBef>
              <a:defRPr/>
            </a:pPr>
            <a:r>
              <a:rPr lang="cs-CZ" sz="2800" dirty="0" smtClean="0"/>
              <a:t>Uskutečnilo se Shromáždění partnerů.</a:t>
            </a:r>
          </a:p>
          <a:p>
            <a:pPr lvl="0">
              <a:spcBef>
                <a:spcPct val="0"/>
              </a:spcBef>
              <a:defRPr/>
            </a:pPr>
            <a:r>
              <a:rPr lang="cs-CZ" sz="2800" dirty="0" smtClean="0"/>
              <a:t>Jednal Řídící výbor MAP.</a:t>
            </a:r>
            <a:endParaRPr lang="cs-CZ" sz="2800" dirty="0" smtClean="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588" y="4067944"/>
            <a:ext cx="6172200"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4022725"/>
            <a:ext cx="6172200" cy="4629150"/>
          </a:xfrm>
        </p:spPr>
      </p:pic>
      <p:pic>
        <p:nvPicPr>
          <p:cNvPr id="7" name="Picture 2"/>
          <p:cNvPicPr>
            <a:picLocks noChangeAspect="1" noChangeArrowheads="1"/>
          </p:cNvPicPr>
          <p:nvPr/>
        </p:nvPicPr>
        <p:blipFill>
          <a:blip r:embed="rId3" cstate="print"/>
          <a:srcRect l="1250" t="3502" r="1250" b="3502"/>
          <a:stretch>
            <a:fillRect/>
          </a:stretch>
        </p:blipFill>
        <p:spPr bwMode="auto">
          <a:xfrm>
            <a:off x="4221088" y="198837"/>
            <a:ext cx="2298700" cy="822325"/>
          </a:xfrm>
          <a:prstGeom prst="rect">
            <a:avLst/>
          </a:prstGeom>
          <a:solidFill>
            <a:srgbClr val="FFFFFF"/>
          </a:solidFill>
          <a:ln w="9525">
            <a:noFill/>
            <a:miter lim="800000"/>
            <a:headEnd/>
            <a:tailEnd/>
          </a:ln>
        </p:spPr>
      </p:pic>
      <p:sp>
        <p:nvSpPr>
          <p:cNvPr id="9" name="TextovéPole 8"/>
          <p:cNvSpPr txBox="1"/>
          <p:nvPr/>
        </p:nvSpPr>
        <p:spPr>
          <a:xfrm>
            <a:off x="342899" y="2364886"/>
            <a:ext cx="5400600" cy="523220"/>
          </a:xfrm>
          <a:prstGeom prst="rect">
            <a:avLst/>
          </a:prstGeom>
          <a:noFill/>
        </p:spPr>
        <p:txBody>
          <a:bodyPr wrap="square" rtlCol="0">
            <a:spAutoFit/>
          </a:bodyPr>
          <a:lstStyle/>
          <a:p>
            <a:r>
              <a:rPr lang="cs-CZ" sz="2800" dirty="0" smtClean="0"/>
              <a:t>Stačí </a:t>
            </a:r>
            <a:r>
              <a:rPr lang="cs-CZ" sz="2800" dirty="0" smtClean="0"/>
              <a:t>najít tu správnou cestu</a:t>
            </a:r>
            <a:endParaRPr lang="cs-CZ"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just">
              <a:buNone/>
            </a:pPr>
            <a:endParaRPr lang="cs-CZ" sz="1400" b="1" dirty="0" smtClean="0">
              <a:solidFill>
                <a:schemeClr val="bg1"/>
              </a:solidFill>
            </a:endParaRPr>
          </a:p>
          <a:p>
            <a:pPr marL="0" indent="0" algn="just">
              <a:buNone/>
            </a:pPr>
            <a:endParaRPr lang="cs-CZ" sz="1400" b="1" dirty="0">
              <a:solidFill>
                <a:schemeClr val="bg1"/>
              </a:solidFill>
            </a:endParaRPr>
          </a:p>
          <a:p>
            <a:pPr marL="0" indent="0" algn="just">
              <a:buNone/>
            </a:pPr>
            <a:endParaRPr lang="cs-CZ" sz="1400" b="1" dirty="0" smtClean="0">
              <a:solidFill>
                <a:schemeClr val="bg1"/>
              </a:solidFill>
            </a:endParaRPr>
          </a:p>
          <a:p>
            <a:pPr marL="0" indent="0" algn="just">
              <a:buNone/>
            </a:pPr>
            <a:r>
              <a:rPr lang="cs-CZ" sz="1400" b="1" dirty="0" smtClean="0">
                <a:solidFill>
                  <a:schemeClr val="bg1"/>
                </a:solidFill>
              </a:rPr>
              <a:t>Hospodaření MAS Mikulovsko o.p.s. v roce 2018</a:t>
            </a:r>
          </a:p>
          <a:p>
            <a:pPr>
              <a:buNone/>
            </a:pPr>
            <a:r>
              <a:rPr lang="cs-CZ" sz="1200" b="1" dirty="0" smtClean="0"/>
              <a:t> </a:t>
            </a:r>
            <a:endParaRPr lang="cs-CZ" sz="1200" dirty="0" smtClean="0"/>
          </a:p>
          <a:p>
            <a:pPr marL="0" indent="0" algn="just">
              <a:buNone/>
            </a:pPr>
            <a:r>
              <a:rPr lang="cs-CZ" sz="1200" dirty="0" smtClean="0"/>
              <a:t>Ani v roce 2018 </a:t>
            </a:r>
            <a:r>
              <a:rPr lang="cs-CZ" sz="1200" dirty="0" smtClean="0"/>
              <a:t>nehospodařila</a:t>
            </a:r>
            <a:r>
              <a:rPr lang="cs-CZ" sz="1200" dirty="0" smtClean="0"/>
              <a:t> </a:t>
            </a:r>
            <a:r>
              <a:rPr lang="cs-CZ" sz="1200" dirty="0" smtClean="0"/>
              <a:t>MAS </a:t>
            </a:r>
            <a:r>
              <a:rPr lang="cs-CZ" sz="1200" dirty="0" smtClean="0"/>
              <a:t>Mikulovsko s žádnými finančními </a:t>
            </a:r>
            <a:r>
              <a:rPr lang="cs-CZ" sz="1200" dirty="0" smtClean="0"/>
              <a:t>prostředky na svoji činnost a provoz z </a:t>
            </a:r>
            <a:r>
              <a:rPr lang="cs-CZ" sz="1200" dirty="0" smtClean="0"/>
              <a:t>projektu </a:t>
            </a:r>
            <a:r>
              <a:rPr lang="cs-CZ" sz="1200" dirty="0" smtClean="0"/>
              <a:t>Posílení kapacit komunitně vedeného místního rozvoje MAS Mikulovsko o.p.s.</a:t>
            </a:r>
            <a:r>
              <a:rPr lang="cs-CZ" sz="1200" dirty="0" smtClean="0"/>
              <a:t> , aby mohl být zabezpečen </a:t>
            </a:r>
            <a:r>
              <a:rPr lang="cs-CZ" sz="1200" dirty="0" smtClean="0"/>
              <a:t>chod </a:t>
            </a:r>
            <a:r>
              <a:rPr lang="cs-CZ" sz="1200" dirty="0" smtClean="0"/>
              <a:t>místní akční skupiny. </a:t>
            </a:r>
            <a:r>
              <a:rPr lang="cs-CZ" sz="1200" dirty="0" smtClean="0"/>
              <a:t>Vklady a půjčky zakladatelů byly použity především na úhradu závazků. Podařilo se získat dotaci z Jihomoravského kraje a realizoval se projekt MAP. Získané finanční prostředky byly použity na provoz a realizaci projektu.</a:t>
            </a:r>
          </a:p>
        </p:txBody>
      </p:sp>
      <p:pic>
        <p:nvPicPr>
          <p:cNvPr id="4" name="Picture 2"/>
          <p:cNvPicPr>
            <a:picLocks noChangeAspect="1" noChangeArrowheads="1"/>
          </p:cNvPicPr>
          <p:nvPr/>
        </p:nvPicPr>
        <p:blipFill>
          <a:blip r:embed="rId2" cstate="print"/>
          <a:srcRect l="1250" t="3502" r="1250" b="3502"/>
          <a:stretch>
            <a:fillRect/>
          </a:stretch>
        </p:blipFill>
        <p:spPr bwMode="auto">
          <a:xfrm>
            <a:off x="4221088" y="323528"/>
            <a:ext cx="2298700" cy="822325"/>
          </a:xfrm>
          <a:prstGeom prst="rect">
            <a:avLst/>
          </a:prstGeom>
          <a:solidFill>
            <a:srgbClr val="FFFFFF"/>
          </a:solidFill>
          <a:ln w="9525">
            <a:noFill/>
            <a:miter lim="800000"/>
            <a:headEnd/>
            <a:tailEnd/>
          </a:ln>
        </p:spPr>
      </p:pic>
      <p:sp>
        <p:nvSpPr>
          <p:cNvPr id="5" name="Nadpis 1"/>
          <p:cNvSpPr txBox="1">
            <a:spLocks/>
          </p:cNvSpPr>
          <p:nvPr/>
        </p:nvSpPr>
        <p:spPr>
          <a:xfrm>
            <a:off x="404664" y="827584"/>
            <a:ext cx="61722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4400" dirty="0" smtClean="0">
                <a:latin typeface="+mj-lt"/>
                <a:ea typeface="+mj-ea"/>
                <a:cs typeface="+mj-cs"/>
              </a:rPr>
              <a:t>6. Hospodaření</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2825</TotalTime>
  <Words>1024</Words>
  <Application>Microsoft Office PowerPoint</Application>
  <PresentationFormat>Předvádění na obrazovce (4:3)</PresentationFormat>
  <Paragraphs>169</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Times New Roman</vt:lpstr>
      <vt:lpstr>Motiv sady Office</vt:lpstr>
      <vt:lpstr>Výroční zpráva 2018</vt:lpstr>
      <vt:lpstr>Obsah</vt:lpstr>
      <vt:lpstr>1. MAS Mikulovsko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Michal</dc:creator>
  <cp:lastModifiedBy>Matyáš Mikuláš Pavlík</cp:lastModifiedBy>
  <cp:revision>222</cp:revision>
  <dcterms:created xsi:type="dcterms:W3CDTF">2015-05-15T15:55:37Z</dcterms:created>
  <dcterms:modified xsi:type="dcterms:W3CDTF">2021-03-04T07:34:02Z</dcterms:modified>
</cp:coreProperties>
</file>